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58" r:id="rId5"/>
    <p:sldId id="257" r:id="rId6"/>
    <p:sldId id="262" r:id="rId7"/>
    <p:sldId id="263" r:id="rId8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27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A8163B6-7150-4478-A9A7-2312FF2668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9AAB0242-D1AD-4A21-9195-CA10816465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BA0B7FE2-54BE-45D4-9BAD-5FCF02BF3C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93BB8-83F9-493A-BA94-AB2C034800FF}" type="datetimeFigureOut">
              <a:rPr lang="hr-HR" smtClean="0"/>
              <a:t>10.10.2021.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AE54938-9D47-4BB3-8F20-F706AF6FEE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7A63D03-8869-44C2-A31B-DD8D1EE61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3FF16-9BE2-4757-8A5D-206F4938C06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163295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E30758C-6209-40D5-A22F-56BA77A1E1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124EDCC2-3168-4E69-8DE6-FFC5D33E84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BE40DB5-A70D-4FFF-BC07-114C9A141F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93BB8-83F9-493A-BA94-AB2C034800FF}" type="datetimeFigureOut">
              <a:rPr lang="hr-HR" smtClean="0"/>
              <a:t>10.10.2021.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31F7BEB-5BAB-4CF7-B36A-75716B7EB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34E6BFA9-9647-4C18-A9F4-761A70FCF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3FF16-9BE2-4757-8A5D-206F4938C06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70659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427D3084-81DE-4553-9E1D-8EA48CF209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CA83C845-103A-47EB-A1C8-369739C9FA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FEC9BEF-7A59-40C8-AAB7-217E4BC193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93BB8-83F9-493A-BA94-AB2C034800FF}" type="datetimeFigureOut">
              <a:rPr lang="hr-HR" smtClean="0"/>
              <a:t>10.10.2021.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B6E46226-5101-4272-8066-02B413971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538BFA96-054E-4F32-8893-2FF90772EA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3FF16-9BE2-4757-8A5D-206F4938C06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31816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CECBDB8-4B2C-460F-9CB7-81DDDED500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2B5A0C70-C1BF-4523-8BD9-0AA282FD54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AE97460B-E957-49A8-9FBE-097A97C7FF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93BB8-83F9-493A-BA94-AB2C034800FF}" type="datetimeFigureOut">
              <a:rPr lang="hr-HR" smtClean="0"/>
              <a:t>10.10.2021.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9F91EF1A-4951-4B3C-9CE2-CEF937228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68F7B12-9284-4479-BB1C-DC8CD275C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3FF16-9BE2-4757-8A5D-206F4938C06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36542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66181D4-3B0A-4C94-B807-2769ECFA49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7E1E9BAE-2E76-408D-B28E-F70CA10884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28748D5-982A-4F0C-8BB9-A800636CD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93BB8-83F9-493A-BA94-AB2C034800FF}" type="datetimeFigureOut">
              <a:rPr lang="hr-HR" smtClean="0"/>
              <a:t>10.10.2021.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832D892-D68D-46D6-BCD0-2430612A12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58AC8778-B873-4B69-B50C-064F95A003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3FF16-9BE2-4757-8A5D-206F4938C06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56608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F49FF8E-B59C-4A1E-8966-1CD798C5F5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AF310A8-B7E6-4235-ACB5-FAC35FDC41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2F3A3F51-4171-42B5-BF89-96C5C2AF45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91A825EE-472A-4F68-B3FA-E6F367CFEA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93BB8-83F9-493A-BA94-AB2C034800FF}" type="datetimeFigureOut">
              <a:rPr lang="hr-HR" smtClean="0"/>
              <a:t>10.10.2021.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5186644C-53F9-49D4-9644-102E655D5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8E18E35B-FBF4-4D64-B8CE-C520B0604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3FF16-9BE2-4757-8A5D-206F4938C06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04832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1BE213D-866E-4E63-85DE-F99E3222DF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5A289F28-6DFD-4A23-B2AB-93AE384345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36F430E-BD75-484D-B083-6B8B00101F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BA58FE59-C6D0-4724-A99D-DDFC9C0E32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037B9201-D09D-472C-B6FE-21E69E7DC3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0327FEC4-8CE2-4441-9759-EE9E6DBFB9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93BB8-83F9-493A-BA94-AB2C034800FF}" type="datetimeFigureOut">
              <a:rPr lang="hr-HR" smtClean="0"/>
              <a:t>10.10.2021.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3ACB0B48-17BA-4E15-9C0C-8F1E29D216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4134C896-A814-4799-83E1-876EFB49DE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3FF16-9BE2-4757-8A5D-206F4938C06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38457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4D893BC-C447-4277-9037-6AAE1A212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1DDE3480-98F4-4013-9BDC-547718F402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93BB8-83F9-493A-BA94-AB2C034800FF}" type="datetimeFigureOut">
              <a:rPr lang="hr-HR" smtClean="0"/>
              <a:t>10.10.2021.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5ED331A0-30CE-4BF5-8E87-F23CC1A99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7B5B60CE-084B-4B79-A363-B5C6524459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3FF16-9BE2-4757-8A5D-206F4938C06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887020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32778DFE-C6D3-4CC4-81A4-5CBCECA258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93BB8-83F9-493A-BA94-AB2C034800FF}" type="datetimeFigureOut">
              <a:rPr lang="hr-HR" smtClean="0"/>
              <a:t>10.10.2021.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6C09603F-EC08-4D42-A703-1EF89F729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A5FBE5C8-3756-44B6-BF03-AFCE71F7E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3FF16-9BE2-4757-8A5D-206F4938C06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111807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99EB024-AD58-4584-92C7-0906B92C18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4AD977E-5E8A-4DCA-A8B7-654961C9C9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57C9CEB5-0723-4456-8261-8D6E5AC6EF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2DF84DEE-01A6-4BC4-895D-27DA5192F4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93BB8-83F9-493A-BA94-AB2C034800FF}" type="datetimeFigureOut">
              <a:rPr lang="hr-HR" smtClean="0"/>
              <a:t>10.10.2021.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B4DE756B-CA26-4BA9-B571-6BD308AADB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60645645-C11C-4F1E-B1DE-AD137FC9A2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3FF16-9BE2-4757-8A5D-206F4938C06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96001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C7A83BC-3608-446A-AF09-29EA745E9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7A55B87C-A924-4EF1-9308-25E254EFAB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70732AE9-6158-4CAD-B275-54468395A3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EC02A96C-9F7C-4CF2-ADED-BB1823AC7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93BB8-83F9-493A-BA94-AB2C034800FF}" type="datetimeFigureOut">
              <a:rPr lang="hr-HR" smtClean="0"/>
              <a:t>10.10.2021.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B6D676A0-CF81-4360-82CE-C4727DDE7B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68A4B922-6B76-4B19-9EBE-01EE437BCB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3FF16-9BE2-4757-8A5D-206F4938C06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427694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DBAF93ED-F35E-40D3-83DB-7BD2B4B50F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4878948-8179-4D44-AABD-FD77E07FF2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C36BE9C0-C720-41EC-8DA1-959ED03FAF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F93BB8-83F9-493A-BA94-AB2C034800FF}" type="datetimeFigureOut">
              <a:rPr lang="hr-HR" smtClean="0"/>
              <a:t>10.10.2021.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6C6E22-1ADE-42BA-A131-BAD8FCD407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BB34395-E3E5-4421-83D2-A6CB1FB19C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C3FF16-9BE2-4757-8A5D-206F4938C06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8757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1.pn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hdphoto" Target="../media/hdphoto1.wdp"/><Relationship Id="rId7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4FE50AE-8AD4-4BA8-8677-45E8ABF1F99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753DC06E-0BE8-4F5B-9277-2B4FAB80A81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42BD46F0-B33A-428E-B255-1A406C5D67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4D5C5B9-E0BA-4A8C-A55E-15D2B045C8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415F65D-F6F6-4E24-9785-83B27D943809}"/>
              </a:ext>
            </a:extLst>
          </p:cNvPr>
          <p:cNvSpPr txBox="1"/>
          <p:nvPr/>
        </p:nvSpPr>
        <p:spPr>
          <a:xfrm>
            <a:off x="6294268" y="1491804"/>
            <a:ext cx="5140171" cy="3016210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1</a:t>
            </a:r>
          </a:p>
          <a:p>
            <a:r>
              <a:rPr lang="hr-HR" sz="4800" b="1" dirty="0">
                <a:solidFill>
                  <a:srgbClr val="CC00CC"/>
                </a:solidFill>
              </a:rPr>
              <a:t>LESSON 4</a:t>
            </a:r>
          </a:p>
          <a:p>
            <a:r>
              <a:rPr lang="hr-HR" sz="4800" dirty="0">
                <a:solidFill>
                  <a:srgbClr val="FF66CC"/>
                </a:solidFill>
              </a:rPr>
              <a:t>HARD TO BELIEVE</a:t>
            </a:r>
          </a:p>
          <a:p>
            <a:r>
              <a:rPr lang="hr-HR" sz="4000" dirty="0" err="1">
                <a:solidFill>
                  <a:srgbClr val="FF66CC"/>
                </a:solidFill>
              </a:rPr>
              <a:t>Part</a:t>
            </a:r>
            <a:r>
              <a:rPr lang="hr-HR" sz="4000" dirty="0">
                <a:solidFill>
                  <a:srgbClr val="FF66CC"/>
                </a:solidFill>
              </a:rPr>
              <a:t> 1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EC47174C-EA1D-4DBC-A543-AA36B5BFE9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6620" y="4860033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373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4FE50AE-8AD4-4BA8-8677-45E8ABF1F99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753DC06E-0BE8-4F5B-9277-2B4FAB80A81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42BD46F0-B33A-428E-B255-1A406C5D67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8601023C-762B-4785-A4D1-EF44F1E19E82}"/>
              </a:ext>
            </a:extLst>
          </p:cNvPr>
          <p:cNvSpPr txBox="1"/>
          <p:nvPr/>
        </p:nvSpPr>
        <p:spPr>
          <a:xfrm>
            <a:off x="8240074" y="546309"/>
            <a:ext cx="3292019" cy="967957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dirty="0"/>
              <a:t>bus stop, man, mask, fight, police</a:t>
            </a:r>
            <a:endParaRPr lang="hr-HR" sz="2000" dirty="0"/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4D60E27C-9E0A-485B-B750-710479A1D3A6}"/>
              </a:ext>
            </a:extLst>
          </p:cNvPr>
          <p:cNvSpPr txBox="1"/>
          <p:nvPr/>
        </p:nvSpPr>
        <p:spPr>
          <a:xfrm>
            <a:off x="8240073" y="1832184"/>
            <a:ext cx="3292019" cy="967957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sz="2000" dirty="0"/>
              <a:t>bus, banana </a:t>
            </a:r>
            <a:r>
              <a:rPr lang="hr-HR" sz="2000" dirty="0" err="1"/>
              <a:t>skin</a:t>
            </a:r>
            <a:r>
              <a:rPr lang="hr-HR" sz="2000" dirty="0"/>
              <a:t>, bike, </a:t>
            </a:r>
            <a:r>
              <a:rPr lang="hr-HR" sz="2000" dirty="0" err="1"/>
              <a:t>ambulance</a:t>
            </a:r>
            <a:endParaRPr lang="hr-HR" sz="2000" dirty="0"/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E0A16AAA-8173-4676-B299-62E6E3A049E6}"/>
              </a:ext>
            </a:extLst>
          </p:cNvPr>
          <p:cNvSpPr txBox="1"/>
          <p:nvPr/>
        </p:nvSpPr>
        <p:spPr>
          <a:xfrm>
            <a:off x="452235" y="471034"/>
            <a:ext cx="7255701" cy="147732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b="1" dirty="0">
                <a:solidFill>
                  <a:srgbClr val="0070C0"/>
                </a:solidFill>
              </a:rPr>
              <a:t>Make </a:t>
            </a:r>
            <a:r>
              <a:rPr lang="en-US" b="1" dirty="0">
                <a:solidFill>
                  <a:srgbClr val="0070C0"/>
                </a:solidFill>
              </a:rPr>
              <a:t>small groups. </a:t>
            </a:r>
            <a:r>
              <a:rPr lang="hr-HR" b="1" dirty="0">
                <a:solidFill>
                  <a:srgbClr val="0070C0"/>
                </a:solidFill>
              </a:rPr>
              <a:t>C</a:t>
            </a:r>
            <a:r>
              <a:rPr lang="en-US" b="1" dirty="0" err="1">
                <a:solidFill>
                  <a:srgbClr val="0070C0"/>
                </a:solidFill>
              </a:rPr>
              <a:t>hoose</a:t>
            </a:r>
            <a:r>
              <a:rPr lang="en-US" b="1" dirty="0">
                <a:solidFill>
                  <a:srgbClr val="0070C0"/>
                </a:solidFill>
              </a:rPr>
              <a:t> one group of words and use them to make up a story. Once </a:t>
            </a:r>
            <a:r>
              <a:rPr lang="hr-HR" b="1" dirty="0" err="1">
                <a:solidFill>
                  <a:srgbClr val="0070C0"/>
                </a:solidFill>
              </a:rPr>
              <a:t>you</a:t>
            </a:r>
            <a:r>
              <a:rPr lang="en-US" b="1" dirty="0">
                <a:solidFill>
                  <a:srgbClr val="0070C0"/>
                </a:solidFill>
              </a:rPr>
              <a:t> have finished, share </a:t>
            </a:r>
            <a:r>
              <a:rPr lang="hr-HR" b="1" dirty="0" err="1">
                <a:solidFill>
                  <a:srgbClr val="0070C0"/>
                </a:solidFill>
              </a:rPr>
              <a:t>your</a:t>
            </a:r>
            <a:r>
              <a:rPr lang="en-US" b="1" dirty="0">
                <a:solidFill>
                  <a:srgbClr val="0070C0"/>
                </a:solidFill>
              </a:rPr>
              <a:t> stories.</a:t>
            </a:r>
            <a:endParaRPr lang="hr-HR" b="1" dirty="0">
              <a:solidFill>
                <a:srgbClr val="0070C0"/>
              </a:solidFill>
            </a:endParaRPr>
          </a:p>
          <a:p>
            <a:endParaRPr lang="hr-HR" b="1" dirty="0">
              <a:solidFill>
                <a:srgbClr val="0070C0"/>
              </a:solidFill>
            </a:endParaRPr>
          </a:p>
          <a:p>
            <a:r>
              <a:rPr lang="hr-HR" dirty="0">
                <a:solidFill>
                  <a:srgbClr val="0070C0"/>
                </a:solidFill>
              </a:rPr>
              <a:t>Napravite malene grupe. Izaberite jednu grupu riječi i koristite ih kako bi osmislili priču. Kada završite podijelite svoje priče s ostalim grupama. </a:t>
            </a:r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8" name="08_dip_in_8__l4_hard_to_believe_-_teenspeak">
            <a:hlinkClick r:id="" action="ppaction://media"/>
            <a:extLst>
              <a:ext uri="{FF2B5EF4-FFF2-40B4-BE49-F238E27FC236}">
                <a16:creationId xmlns:a16="http://schemas.microsoft.com/office/drawing/2014/main" id="{F0B7DD21-A545-48CE-A960-301E67F2333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524000" y="5049069"/>
            <a:ext cx="1549988" cy="1549988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75C8C74C-3C1D-4294-89B5-C8F2E595231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50705"/>
          <a:stretch/>
        </p:blipFill>
        <p:spPr>
          <a:xfrm>
            <a:off x="4757480" y="2125290"/>
            <a:ext cx="3292020" cy="4732710"/>
          </a:xfrm>
          <a:prstGeom prst="rect">
            <a:avLst/>
          </a:prstGeom>
        </p:spPr>
      </p:pic>
      <p:sp>
        <p:nvSpPr>
          <p:cNvPr id="11" name="TekstniOkvir 10">
            <a:extLst>
              <a:ext uri="{FF2B5EF4-FFF2-40B4-BE49-F238E27FC236}">
                <a16:creationId xmlns:a16="http://schemas.microsoft.com/office/drawing/2014/main" id="{420CEDB2-726B-4108-83F3-C1B19D80489C}"/>
              </a:ext>
            </a:extLst>
          </p:cNvPr>
          <p:cNvSpPr txBox="1"/>
          <p:nvPr/>
        </p:nvSpPr>
        <p:spPr>
          <a:xfrm>
            <a:off x="167027" y="2823895"/>
            <a:ext cx="4423427" cy="203132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b="1" dirty="0" err="1">
                <a:solidFill>
                  <a:srgbClr val="0070C0"/>
                </a:solidFill>
              </a:rPr>
              <a:t>Listen</a:t>
            </a:r>
            <a:r>
              <a:rPr lang="hr-HR" b="1" dirty="0">
                <a:solidFill>
                  <a:srgbClr val="0070C0"/>
                </a:solidFill>
              </a:rPr>
              <a:t> to </a:t>
            </a:r>
            <a:r>
              <a:rPr lang="hr-HR" b="1" dirty="0" err="1">
                <a:solidFill>
                  <a:srgbClr val="0070C0"/>
                </a:solidFill>
              </a:rPr>
              <a:t>the</a:t>
            </a:r>
            <a:r>
              <a:rPr lang="hr-HR" b="1" dirty="0">
                <a:solidFill>
                  <a:srgbClr val="0070C0"/>
                </a:solidFill>
              </a:rPr>
              <a:t> original </a:t>
            </a:r>
            <a:r>
              <a:rPr lang="hr-HR" b="1" dirty="0" err="1">
                <a:solidFill>
                  <a:srgbClr val="0070C0"/>
                </a:solidFill>
              </a:rPr>
              <a:t>stories</a:t>
            </a:r>
            <a:r>
              <a:rPr lang="hr-HR" b="1" dirty="0">
                <a:solidFill>
                  <a:srgbClr val="0070C0"/>
                </a:solidFill>
              </a:rPr>
              <a:t>. </a:t>
            </a:r>
            <a:r>
              <a:rPr lang="hr-HR" b="1" dirty="0" err="1">
                <a:solidFill>
                  <a:srgbClr val="0070C0"/>
                </a:solidFill>
              </a:rPr>
              <a:t>Then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make comments and compare the original stories to the ones </a:t>
            </a:r>
            <a:r>
              <a:rPr lang="hr-HR" b="1" dirty="0" err="1">
                <a:solidFill>
                  <a:srgbClr val="0070C0"/>
                </a:solidFill>
              </a:rPr>
              <a:t>you</a:t>
            </a:r>
            <a:r>
              <a:rPr lang="en-US" b="1" dirty="0">
                <a:solidFill>
                  <a:srgbClr val="0070C0"/>
                </a:solidFill>
              </a:rPr>
              <a:t> have made.</a:t>
            </a:r>
            <a:endParaRPr lang="hr-HR" b="1" dirty="0">
              <a:solidFill>
                <a:srgbClr val="0070C0"/>
              </a:solidFill>
            </a:endParaRPr>
          </a:p>
          <a:p>
            <a:endParaRPr lang="hr-HR" b="1" dirty="0">
              <a:solidFill>
                <a:srgbClr val="0070C0"/>
              </a:solidFill>
            </a:endParaRPr>
          </a:p>
          <a:p>
            <a:r>
              <a:rPr lang="hr-HR" dirty="0">
                <a:solidFill>
                  <a:srgbClr val="0070C0"/>
                </a:solidFill>
              </a:rPr>
              <a:t>Poslušajte originalne priče. Zatim komentirajte i usporedite originalne priče sa svojim pričama. </a:t>
            </a:r>
          </a:p>
        </p:txBody>
      </p:sp>
      <p:pic>
        <p:nvPicPr>
          <p:cNvPr id="12" name="Slika 11">
            <a:extLst>
              <a:ext uri="{FF2B5EF4-FFF2-40B4-BE49-F238E27FC236}">
                <a16:creationId xmlns:a16="http://schemas.microsoft.com/office/drawing/2014/main" id="{A10AEDB1-A9ED-44AC-84CE-2EA4E026D2B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09203" y="3079751"/>
            <a:ext cx="3057525" cy="3105150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Slika 12">
            <a:extLst>
              <a:ext uri="{FF2B5EF4-FFF2-40B4-BE49-F238E27FC236}">
                <a16:creationId xmlns:a16="http://schemas.microsoft.com/office/drawing/2014/main" id="{A632C123-3ED4-4C0F-B015-47936F5C643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77225" y="3331220"/>
            <a:ext cx="3152775" cy="3048000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59500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8661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7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4FE50AE-8AD4-4BA8-8677-45E8ABF1F99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753DC06E-0BE8-4F5B-9277-2B4FAB80A81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42BD46F0-B33A-428E-B255-1A406C5D67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5301"/>
            <a:ext cx="12192000" cy="6871854"/>
          </a:xfrm>
          <a:prstGeom prst="rect">
            <a:avLst/>
          </a:prstGeom>
        </p:spPr>
      </p:pic>
      <p:sp>
        <p:nvSpPr>
          <p:cNvPr id="5" name="Pravokutnik 4">
            <a:extLst>
              <a:ext uri="{FF2B5EF4-FFF2-40B4-BE49-F238E27FC236}">
                <a16:creationId xmlns:a16="http://schemas.microsoft.com/office/drawing/2014/main" id="{ED1F808F-CA8E-45AA-9FDE-71477FFC617A}"/>
              </a:ext>
            </a:extLst>
          </p:cNvPr>
          <p:cNvSpPr/>
          <p:nvPr/>
        </p:nvSpPr>
        <p:spPr>
          <a:xfrm>
            <a:off x="3048000" y="310583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 </a:t>
            </a:r>
            <a:endParaRPr lang="hr-HR" dirty="0"/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6C6EEEB5-234F-48D5-B3CE-11CADF348F69}"/>
              </a:ext>
            </a:extLst>
          </p:cNvPr>
          <p:cNvSpPr txBox="1"/>
          <p:nvPr/>
        </p:nvSpPr>
        <p:spPr>
          <a:xfrm>
            <a:off x="452235" y="471034"/>
            <a:ext cx="7255701" cy="120032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b="1" dirty="0">
                <a:solidFill>
                  <a:srgbClr val="0070C0"/>
                </a:solidFill>
              </a:rPr>
              <a:t>W</a:t>
            </a:r>
            <a:r>
              <a:rPr lang="en-US" b="1" dirty="0">
                <a:solidFill>
                  <a:srgbClr val="0070C0"/>
                </a:solidFill>
              </a:rPr>
              <a:t>hat </a:t>
            </a:r>
            <a:r>
              <a:rPr lang="hr-HR" b="1" dirty="0">
                <a:solidFill>
                  <a:srgbClr val="0070C0"/>
                </a:solidFill>
              </a:rPr>
              <a:t>do </a:t>
            </a:r>
            <a:r>
              <a:rPr lang="en-US" b="1" dirty="0">
                <a:solidFill>
                  <a:srgbClr val="0070C0"/>
                </a:solidFill>
              </a:rPr>
              <a:t>both dialogues have in common</a:t>
            </a:r>
            <a:r>
              <a:rPr lang="hr-HR" b="1" dirty="0">
                <a:solidFill>
                  <a:srgbClr val="0070C0"/>
                </a:solidFill>
              </a:rPr>
              <a:t>?</a:t>
            </a:r>
            <a:r>
              <a:rPr lang="en-US" b="1" dirty="0">
                <a:solidFill>
                  <a:srgbClr val="0070C0"/>
                </a:solidFill>
              </a:rPr>
              <a:t> How do Keith and </a:t>
            </a:r>
            <a:r>
              <a:rPr lang="en-US" b="1" dirty="0" err="1">
                <a:solidFill>
                  <a:srgbClr val="0070C0"/>
                </a:solidFill>
              </a:rPr>
              <a:t>Keiran</a:t>
            </a:r>
            <a:r>
              <a:rPr lang="en-US" b="1" dirty="0">
                <a:solidFill>
                  <a:srgbClr val="0070C0"/>
                </a:solidFill>
              </a:rPr>
              <a:t> feel? Why</a:t>
            </a:r>
            <a:r>
              <a:rPr lang="hr-HR" b="1" dirty="0">
                <a:solidFill>
                  <a:srgbClr val="0070C0"/>
                </a:solidFill>
              </a:rPr>
              <a:t>?</a:t>
            </a:r>
          </a:p>
          <a:p>
            <a:endParaRPr lang="hr-HR" b="1" dirty="0">
              <a:solidFill>
                <a:srgbClr val="0070C0"/>
              </a:solidFill>
            </a:endParaRPr>
          </a:p>
          <a:p>
            <a:r>
              <a:rPr lang="hr-HR" dirty="0">
                <a:solidFill>
                  <a:srgbClr val="0070C0"/>
                </a:solidFill>
              </a:rPr>
              <a:t>Što oba dijaloga imaju zajedničko? Kako se osjećaju </a:t>
            </a:r>
            <a:r>
              <a:rPr lang="hr-HR" dirty="0" err="1">
                <a:solidFill>
                  <a:srgbClr val="0070C0"/>
                </a:solidFill>
              </a:rPr>
              <a:t>Keith</a:t>
            </a:r>
            <a:r>
              <a:rPr lang="hr-HR" dirty="0">
                <a:solidFill>
                  <a:srgbClr val="0070C0"/>
                </a:solidFill>
              </a:rPr>
              <a:t> i </a:t>
            </a:r>
            <a:r>
              <a:rPr lang="hr-HR" dirty="0" err="1">
                <a:solidFill>
                  <a:srgbClr val="0070C0"/>
                </a:solidFill>
              </a:rPr>
              <a:t>Keiran</a:t>
            </a:r>
            <a:r>
              <a:rPr lang="hr-HR" dirty="0">
                <a:solidFill>
                  <a:srgbClr val="0070C0"/>
                </a:solidFill>
              </a:rPr>
              <a:t>? Zašto?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B0742AAF-200E-4E4C-ADF1-C6DFEFD15523}"/>
              </a:ext>
            </a:extLst>
          </p:cNvPr>
          <p:cNvSpPr txBox="1"/>
          <p:nvPr/>
        </p:nvSpPr>
        <p:spPr>
          <a:xfrm>
            <a:off x="452234" y="2101800"/>
            <a:ext cx="7255701" cy="230832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b="1" dirty="0" err="1">
                <a:solidFill>
                  <a:srgbClr val="0070C0"/>
                </a:solidFill>
              </a:rPr>
              <a:t>Listen</a:t>
            </a:r>
            <a:r>
              <a:rPr lang="hr-HR" b="1" dirty="0">
                <a:solidFill>
                  <a:srgbClr val="0070C0"/>
                </a:solidFill>
              </a:rPr>
              <a:t> to </a:t>
            </a:r>
            <a:r>
              <a:rPr lang="hr-HR" b="1" dirty="0" err="1">
                <a:solidFill>
                  <a:srgbClr val="0070C0"/>
                </a:solidFill>
              </a:rPr>
              <a:t>the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dialogue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again</a:t>
            </a:r>
            <a:r>
              <a:rPr lang="hr-HR" b="1" dirty="0">
                <a:solidFill>
                  <a:srgbClr val="0070C0"/>
                </a:solidFill>
              </a:rPr>
              <a:t>. </a:t>
            </a:r>
          </a:p>
          <a:p>
            <a:r>
              <a:rPr lang="hr-HR" b="1" dirty="0" err="1">
                <a:solidFill>
                  <a:srgbClr val="0070C0"/>
                </a:solidFill>
              </a:rPr>
              <a:t>Pay</a:t>
            </a:r>
            <a:r>
              <a:rPr lang="hr-HR" b="1" dirty="0">
                <a:solidFill>
                  <a:srgbClr val="0070C0"/>
                </a:solidFill>
              </a:rPr>
              <a:t> at</a:t>
            </a:r>
            <a:r>
              <a:rPr lang="en-US" b="1" dirty="0">
                <a:solidFill>
                  <a:srgbClr val="0070C0"/>
                </a:solidFill>
              </a:rPr>
              <a:t>t</a:t>
            </a:r>
            <a:r>
              <a:rPr lang="hr-HR" b="1" dirty="0" err="1">
                <a:solidFill>
                  <a:srgbClr val="0070C0"/>
                </a:solidFill>
              </a:rPr>
              <a:t>ention</a:t>
            </a:r>
            <a:r>
              <a:rPr lang="hr-HR" b="1" dirty="0">
                <a:solidFill>
                  <a:srgbClr val="0070C0"/>
                </a:solidFill>
              </a:rPr>
              <a:t> to</a:t>
            </a:r>
            <a:r>
              <a:rPr lang="en-US" b="1" dirty="0">
                <a:solidFill>
                  <a:srgbClr val="0070C0"/>
                </a:solidFill>
              </a:rPr>
              <a:t> Russell and Nikki’s excuses. What happened? Do Keith and </a:t>
            </a:r>
            <a:r>
              <a:rPr lang="en-US" b="1" dirty="0" err="1">
                <a:solidFill>
                  <a:srgbClr val="0070C0"/>
                </a:solidFill>
              </a:rPr>
              <a:t>Keiran</a:t>
            </a:r>
            <a:r>
              <a:rPr lang="en-US" b="1" dirty="0">
                <a:solidFill>
                  <a:srgbClr val="0070C0"/>
                </a:solidFill>
              </a:rPr>
              <a:t> believe them?</a:t>
            </a:r>
            <a:endParaRPr lang="hr-HR" b="1" dirty="0">
              <a:solidFill>
                <a:srgbClr val="0070C0"/>
              </a:solidFill>
            </a:endParaRPr>
          </a:p>
          <a:p>
            <a:endParaRPr lang="hr-HR" b="1" dirty="0">
              <a:solidFill>
                <a:srgbClr val="0070C0"/>
              </a:solidFill>
            </a:endParaRPr>
          </a:p>
          <a:p>
            <a:r>
              <a:rPr lang="hr-HR" dirty="0">
                <a:solidFill>
                  <a:srgbClr val="0070C0"/>
                </a:solidFill>
              </a:rPr>
              <a:t>Poslušajte razgovor još jednom. </a:t>
            </a:r>
          </a:p>
          <a:p>
            <a:r>
              <a:rPr lang="hr-HR" dirty="0">
                <a:solidFill>
                  <a:srgbClr val="0070C0"/>
                </a:solidFill>
              </a:rPr>
              <a:t>Obratite pozornost na izgovore Russella i </a:t>
            </a:r>
            <a:r>
              <a:rPr lang="hr-HR" dirty="0" err="1">
                <a:solidFill>
                  <a:srgbClr val="0070C0"/>
                </a:solidFill>
              </a:rPr>
              <a:t>Nikki</a:t>
            </a:r>
            <a:r>
              <a:rPr lang="hr-HR" dirty="0">
                <a:solidFill>
                  <a:srgbClr val="0070C0"/>
                </a:solidFill>
              </a:rPr>
              <a:t>. Što se dogodilo? Vjeruju li im </a:t>
            </a:r>
            <a:r>
              <a:rPr lang="hr-HR" dirty="0" err="1">
                <a:solidFill>
                  <a:srgbClr val="0070C0"/>
                </a:solidFill>
              </a:rPr>
              <a:t>Keith</a:t>
            </a:r>
            <a:r>
              <a:rPr lang="hr-HR" dirty="0">
                <a:solidFill>
                  <a:srgbClr val="0070C0"/>
                </a:solidFill>
              </a:rPr>
              <a:t> i </a:t>
            </a:r>
            <a:r>
              <a:rPr lang="hr-HR" dirty="0" err="1">
                <a:solidFill>
                  <a:srgbClr val="0070C0"/>
                </a:solidFill>
              </a:rPr>
              <a:t>Keiran</a:t>
            </a:r>
            <a:r>
              <a:rPr lang="hr-HR" dirty="0">
                <a:solidFill>
                  <a:srgbClr val="0070C0"/>
                </a:solidFill>
              </a:rPr>
              <a:t>? </a:t>
            </a:r>
          </a:p>
          <a:p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9" name="08_dip_in_8__l4_hard_to_believe_-_teenspeak">
            <a:hlinkClick r:id="" action="ppaction://media"/>
            <a:extLst>
              <a:ext uri="{FF2B5EF4-FFF2-40B4-BE49-F238E27FC236}">
                <a16:creationId xmlns:a16="http://schemas.microsoft.com/office/drawing/2014/main" id="{91CB1E87-F39E-48A9-B73E-D75C4C44338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865833" y="2213021"/>
            <a:ext cx="1549988" cy="1549988"/>
          </a:xfrm>
          <a:prstGeom prst="rect">
            <a:avLst/>
          </a:prstGeom>
        </p:spPr>
      </p:pic>
      <p:sp>
        <p:nvSpPr>
          <p:cNvPr id="11" name="TekstniOkvir 10">
            <a:extLst>
              <a:ext uri="{FF2B5EF4-FFF2-40B4-BE49-F238E27FC236}">
                <a16:creationId xmlns:a16="http://schemas.microsoft.com/office/drawing/2014/main" id="{93B04AFE-530E-47F4-BC21-C78F900E2D0F}"/>
              </a:ext>
            </a:extLst>
          </p:cNvPr>
          <p:cNvSpPr txBox="1"/>
          <p:nvPr/>
        </p:nvSpPr>
        <p:spPr>
          <a:xfrm>
            <a:off x="4129707" y="4840561"/>
            <a:ext cx="3578228" cy="923330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b="1" dirty="0">
                <a:solidFill>
                  <a:srgbClr val="0070C0"/>
                </a:solidFill>
              </a:rPr>
              <a:t>Do </a:t>
            </a:r>
            <a:r>
              <a:rPr lang="hr-HR" b="1" dirty="0" err="1">
                <a:solidFill>
                  <a:srgbClr val="0070C0"/>
                </a:solidFill>
              </a:rPr>
              <a:t>you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believe</a:t>
            </a:r>
            <a:r>
              <a:rPr lang="hr-HR" b="1" dirty="0">
                <a:solidFill>
                  <a:srgbClr val="0070C0"/>
                </a:solidFill>
              </a:rPr>
              <a:t> Russell </a:t>
            </a:r>
            <a:r>
              <a:rPr lang="hr-HR" b="1" dirty="0" err="1">
                <a:solidFill>
                  <a:srgbClr val="0070C0"/>
                </a:solidFill>
              </a:rPr>
              <a:t>and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Nikki</a:t>
            </a:r>
            <a:r>
              <a:rPr lang="hr-HR" b="1" dirty="0">
                <a:solidFill>
                  <a:srgbClr val="0070C0"/>
                </a:solidFill>
              </a:rPr>
              <a:t>?</a:t>
            </a:r>
          </a:p>
          <a:p>
            <a:endParaRPr lang="hr-HR" b="1" dirty="0">
              <a:solidFill>
                <a:srgbClr val="0070C0"/>
              </a:solidFill>
            </a:endParaRPr>
          </a:p>
          <a:p>
            <a:r>
              <a:rPr lang="hr-HR" dirty="0">
                <a:solidFill>
                  <a:srgbClr val="0070C0"/>
                </a:solidFill>
              </a:rPr>
              <a:t>Vjerujete li vi Russellu i </a:t>
            </a:r>
            <a:r>
              <a:rPr lang="hr-HR" dirty="0" err="1">
                <a:solidFill>
                  <a:srgbClr val="0070C0"/>
                </a:solidFill>
              </a:rPr>
              <a:t>Nikki</a:t>
            </a:r>
            <a:r>
              <a:rPr lang="hr-HR" dirty="0">
                <a:solidFill>
                  <a:srgbClr val="0070C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758268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6" grpId="0" animBg="1"/>
      <p:bldP spid="8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4FE50AE-8AD4-4BA8-8677-45E8ABF1F99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753DC06E-0BE8-4F5B-9277-2B4FAB80A81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42BD46F0-B33A-428E-B255-1A406C5D67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95BEC8E9-0445-4E55-85F5-2849617FD061}"/>
              </a:ext>
            </a:extLst>
          </p:cNvPr>
          <p:cNvSpPr txBox="1"/>
          <p:nvPr/>
        </p:nvSpPr>
        <p:spPr>
          <a:xfrm>
            <a:off x="578639" y="510656"/>
            <a:ext cx="4392856" cy="147732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b="1" dirty="0">
                <a:solidFill>
                  <a:srgbClr val="0070C0"/>
                </a:solidFill>
              </a:rPr>
              <a:t>R</a:t>
            </a:r>
            <a:r>
              <a:rPr lang="en-US" b="1" dirty="0" err="1">
                <a:solidFill>
                  <a:srgbClr val="0070C0"/>
                </a:solidFill>
              </a:rPr>
              <a:t>ead</a:t>
            </a:r>
            <a:r>
              <a:rPr lang="en-US" b="1" dirty="0">
                <a:solidFill>
                  <a:srgbClr val="0070C0"/>
                </a:solidFill>
              </a:rPr>
              <a:t> the dialogues and find expressions to confirm </a:t>
            </a:r>
            <a:r>
              <a:rPr lang="hr-HR" b="1" dirty="0" err="1">
                <a:solidFill>
                  <a:srgbClr val="0070C0"/>
                </a:solidFill>
              </a:rPr>
              <a:t>your</a:t>
            </a:r>
            <a:r>
              <a:rPr lang="en-US" b="1" dirty="0">
                <a:solidFill>
                  <a:srgbClr val="0070C0"/>
                </a:solidFill>
              </a:rPr>
              <a:t> ideas. </a:t>
            </a:r>
            <a:r>
              <a:rPr lang="hr-HR" b="1" dirty="0" err="1">
                <a:solidFill>
                  <a:srgbClr val="0070C0"/>
                </a:solidFill>
              </a:rPr>
              <a:t>Then</a:t>
            </a:r>
            <a:r>
              <a:rPr lang="en-US" b="1" dirty="0">
                <a:solidFill>
                  <a:srgbClr val="0070C0"/>
                </a:solidFill>
              </a:rPr>
              <a:t> read them out. </a:t>
            </a:r>
            <a:endParaRPr lang="hr-HR" b="1" dirty="0">
              <a:solidFill>
                <a:srgbClr val="0070C0"/>
              </a:solidFill>
            </a:endParaRPr>
          </a:p>
          <a:p>
            <a:endParaRPr lang="hr-HR" b="1" dirty="0">
              <a:solidFill>
                <a:srgbClr val="0070C0"/>
              </a:solidFill>
            </a:endParaRPr>
          </a:p>
          <a:p>
            <a:r>
              <a:rPr lang="hr-HR" dirty="0">
                <a:solidFill>
                  <a:srgbClr val="0070C0"/>
                </a:solidFill>
              </a:rPr>
              <a:t>Pročitajte razgovore i pronađite izraze koji potvrđuju vaše mišljenje. Iščitajte ih. 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C1EAC261-24BC-44B9-8D21-7C3AAC555C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9066" y="3152055"/>
            <a:ext cx="8208272" cy="3228107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4388BE41-E7F8-4D04-ACD5-F84E7FE4FD4A}"/>
              </a:ext>
            </a:extLst>
          </p:cNvPr>
          <p:cNvSpPr txBox="1"/>
          <p:nvPr/>
        </p:nvSpPr>
        <p:spPr>
          <a:xfrm>
            <a:off x="578639" y="2610345"/>
            <a:ext cx="2235874" cy="646331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0070C0"/>
                </a:solidFill>
              </a:rPr>
              <a:t>Povežite izraze s njihovim značenjem. 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7E7EC288-9288-47DA-8E0E-547DBD115738}"/>
              </a:ext>
            </a:extLst>
          </p:cNvPr>
          <p:cNvSpPr txBox="1"/>
          <p:nvPr/>
        </p:nvSpPr>
        <p:spPr>
          <a:xfrm>
            <a:off x="10156054" y="3783116"/>
            <a:ext cx="2396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F1EC45B8-C0F6-4C41-9B15-1F9EDD09DCAA}"/>
              </a:ext>
            </a:extLst>
          </p:cNvPr>
          <p:cNvSpPr txBox="1"/>
          <p:nvPr/>
        </p:nvSpPr>
        <p:spPr>
          <a:xfrm>
            <a:off x="10458536" y="3783116"/>
            <a:ext cx="2396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B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7AED1157-9110-4084-A746-1C05AE664C70}"/>
              </a:ext>
            </a:extLst>
          </p:cNvPr>
          <p:cNvSpPr txBox="1"/>
          <p:nvPr/>
        </p:nvSpPr>
        <p:spPr>
          <a:xfrm>
            <a:off x="10783088" y="3766589"/>
            <a:ext cx="2396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G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F54BEF21-541F-4855-914E-1AB8898889D4}"/>
              </a:ext>
            </a:extLst>
          </p:cNvPr>
          <p:cNvSpPr txBox="1"/>
          <p:nvPr/>
        </p:nvSpPr>
        <p:spPr>
          <a:xfrm>
            <a:off x="10443419" y="4429919"/>
            <a:ext cx="2396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E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9A67F8EA-62A8-4A3D-B79F-35DEB7A86106}"/>
              </a:ext>
            </a:extLst>
          </p:cNvPr>
          <p:cNvSpPr txBox="1"/>
          <p:nvPr/>
        </p:nvSpPr>
        <p:spPr>
          <a:xfrm>
            <a:off x="10783088" y="4429919"/>
            <a:ext cx="2396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F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CB9B8396-1D48-4580-9040-50120BDBA352}"/>
              </a:ext>
            </a:extLst>
          </p:cNvPr>
          <p:cNvSpPr txBox="1"/>
          <p:nvPr/>
        </p:nvSpPr>
        <p:spPr>
          <a:xfrm>
            <a:off x="10783088" y="5108260"/>
            <a:ext cx="2396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D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B8D7F03C-1BCA-48F5-B076-F7945A79B84D}"/>
              </a:ext>
            </a:extLst>
          </p:cNvPr>
          <p:cNvSpPr txBox="1"/>
          <p:nvPr/>
        </p:nvSpPr>
        <p:spPr>
          <a:xfrm>
            <a:off x="10781127" y="5796281"/>
            <a:ext cx="2396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1487214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4FE50AE-8AD4-4BA8-8677-45E8ABF1F99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753DC06E-0BE8-4F5B-9277-2B4FAB80A81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42BD46F0-B33A-428E-B255-1A406C5D67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80C8A982-9ACD-473A-93FC-B977F7CB08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844" y="2404270"/>
            <a:ext cx="5943600" cy="1733550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96DF827E-B878-4D34-ABFA-1B98BC3EF1A6}"/>
              </a:ext>
            </a:extLst>
          </p:cNvPr>
          <p:cNvSpPr txBox="1"/>
          <p:nvPr/>
        </p:nvSpPr>
        <p:spPr>
          <a:xfrm>
            <a:off x="578639" y="510656"/>
            <a:ext cx="3691520" cy="147732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b="1" dirty="0" err="1">
                <a:solidFill>
                  <a:srgbClr val="0070C0"/>
                </a:solidFill>
              </a:rPr>
              <a:t>Work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in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groups</a:t>
            </a:r>
            <a:r>
              <a:rPr lang="hr-HR" b="1" dirty="0">
                <a:solidFill>
                  <a:srgbClr val="0070C0"/>
                </a:solidFill>
              </a:rPr>
              <a:t>. You </a:t>
            </a:r>
            <a:r>
              <a:rPr lang="en-US" b="1" dirty="0">
                <a:solidFill>
                  <a:srgbClr val="0070C0"/>
                </a:solidFill>
              </a:rPr>
              <a:t>can act out </a:t>
            </a:r>
            <a:r>
              <a:rPr lang="hr-HR" b="1" dirty="0" err="1">
                <a:solidFill>
                  <a:srgbClr val="0070C0"/>
                </a:solidFill>
              </a:rPr>
              <a:t>your</a:t>
            </a:r>
            <a:r>
              <a:rPr lang="en-US" b="1" dirty="0">
                <a:solidFill>
                  <a:srgbClr val="0070C0"/>
                </a:solidFill>
              </a:rPr>
              <a:t> dialogues.</a:t>
            </a:r>
            <a:endParaRPr lang="hr-HR" b="1" dirty="0">
              <a:solidFill>
                <a:srgbClr val="0070C0"/>
              </a:solidFill>
            </a:endParaRPr>
          </a:p>
          <a:p>
            <a:endParaRPr lang="hr-HR" b="1" dirty="0">
              <a:solidFill>
                <a:srgbClr val="0070C0"/>
              </a:solidFill>
            </a:endParaRPr>
          </a:p>
          <a:p>
            <a:r>
              <a:rPr lang="hr-HR" dirty="0">
                <a:solidFill>
                  <a:srgbClr val="0070C0"/>
                </a:solidFill>
              </a:rPr>
              <a:t>Radite u grupama. Svoj razgovor možete odglumiti.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E44F8E12-A00F-421C-ABA7-D2CF2745DD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68462" y="4409065"/>
            <a:ext cx="8384564" cy="2104448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85B40966-952F-423B-9D92-5E4CAC2CBF8C}"/>
              </a:ext>
            </a:extLst>
          </p:cNvPr>
          <p:cNvSpPr txBox="1"/>
          <p:nvPr/>
        </p:nvSpPr>
        <p:spPr>
          <a:xfrm>
            <a:off x="9535496" y="3393660"/>
            <a:ext cx="2077865" cy="923330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b="1" dirty="0" err="1">
                <a:solidFill>
                  <a:srgbClr val="0070C0"/>
                </a:solidFill>
              </a:rPr>
              <a:t>Fill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in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the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gaps</a:t>
            </a:r>
            <a:r>
              <a:rPr lang="hr-HR" b="1" dirty="0">
                <a:solidFill>
                  <a:srgbClr val="0070C0"/>
                </a:solidFill>
              </a:rPr>
              <a:t>.</a:t>
            </a:r>
          </a:p>
          <a:p>
            <a:endParaRPr lang="hr-HR" b="1" dirty="0">
              <a:solidFill>
                <a:srgbClr val="0070C0"/>
              </a:solidFill>
            </a:endParaRPr>
          </a:p>
          <a:p>
            <a:r>
              <a:rPr lang="hr-HR" dirty="0">
                <a:solidFill>
                  <a:srgbClr val="0070C0"/>
                </a:solidFill>
              </a:rPr>
              <a:t>Dopunite praznine.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B64586C7-380B-41CB-B338-5E878ABA08E7}"/>
              </a:ext>
            </a:extLst>
          </p:cNvPr>
          <p:cNvSpPr txBox="1"/>
          <p:nvPr/>
        </p:nvSpPr>
        <p:spPr>
          <a:xfrm>
            <a:off x="4009748" y="4596399"/>
            <a:ext cx="1192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was</a:t>
            </a:r>
            <a:r>
              <a:rPr lang="hr-HR" sz="1600" dirty="0">
                <a:solidFill>
                  <a:srgbClr val="FF33CC"/>
                </a:solidFill>
              </a:rPr>
              <a:t> waiting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68AF9636-9F4C-4042-87C0-45D70201E3C1}"/>
              </a:ext>
            </a:extLst>
          </p:cNvPr>
          <p:cNvSpPr txBox="1"/>
          <p:nvPr/>
        </p:nvSpPr>
        <p:spPr>
          <a:xfrm>
            <a:off x="8511604" y="4606292"/>
            <a:ext cx="1192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appeared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E874CAA6-35D5-4BF6-99ED-7E80F08C80B4}"/>
              </a:ext>
            </a:extLst>
          </p:cNvPr>
          <p:cNvSpPr txBox="1"/>
          <p:nvPr/>
        </p:nvSpPr>
        <p:spPr>
          <a:xfrm>
            <a:off x="4056364" y="4898160"/>
            <a:ext cx="16278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was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wearing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5F63097B-D6B4-4A5C-8074-5D68B297F194}"/>
              </a:ext>
            </a:extLst>
          </p:cNvPr>
          <p:cNvSpPr txBox="1"/>
          <p:nvPr/>
        </p:nvSpPr>
        <p:spPr>
          <a:xfrm>
            <a:off x="7798579" y="4898160"/>
            <a:ext cx="5689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had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F3EC82C9-800F-4F25-A3EC-52EC72EF6565}"/>
              </a:ext>
            </a:extLst>
          </p:cNvPr>
          <p:cNvSpPr txBox="1"/>
          <p:nvPr/>
        </p:nvSpPr>
        <p:spPr>
          <a:xfrm>
            <a:off x="4152446" y="5159512"/>
            <a:ext cx="1831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were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fighting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765715FD-6C27-4176-AF9F-31203D5CC431}"/>
              </a:ext>
            </a:extLst>
          </p:cNvPr>
          <p:cNvSpPr txBox="1"/>
          <p:nvPr/>
        </p:nvSpPr>
        <p:spPr>
          <a:xfrm>
            <a:off x="7293868" y="5125523"/>
            <a:ext cx="1192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called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3AD62569-5711-4AE1-B628-A1DD60E0340B}"/>
              </a:ext>
            </a:extLst>
          </p:cNvPr>
          <p:cNvSpPr txBox="1"/>
          <p:nvPr/>
        </p:nvSpPr>
        <p:spPr>
          <a:xfrm>
            <a:off x="4599213" y="5405883"/>
            <a:ext cx="1192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was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running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26B6608D-BAF2-44FD-919F-517DF901E0FD}"/>
              </a:ext>
            </a:extLst>
          </p:cNvPr>
          <p:cNvSpPr txBox="1"/>
          <p:nvPr/>
        </p:nvSpPr>
        <p:spPr>
          <a:xfrm>
            <a:off x="8877163" y="5377825"/>
            <a:ext cx="1192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slipped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604DA21E-D413-4179-A3CC-7DAD5D62F68C}"/>
              </a:ext>
            </a:extLst>
          </p:cNvPr>
          <p:cNvSpPr txBox="1"/>
          <p:nvPr/>
        </p:nvSpPr>
        <p:spPr>
          <a:xfrm>
            <a:off x="4989941" y="5667235"/>
            <a:ext cx="1192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was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riding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0F2E3636-5B28-48DA-9646-4F01BDE3B895}"/>
              </a:ext>
            </a:extLst>
          </p:cNvPr>
          <p:cNvSpPr txBox="1"/>
          <p:nvPr/>
        </p:nvSpPr>
        <p:spPr>
          <a:xfrm>
            <a:off x="9267891" y="5653554"/>
            <a:ext cx="1192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rode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A9F92A37-26F9-4977-AB8A-8E5E04B66AD1}"/>
              </a:ext>
            </a:extLst>
          </p:cNvPr>
          <p:cNvSpPr txBox="1"/>
          <p:nvPr/>
        </p:nvSpPr>
        <p:spPr>
          <a:xfrm>
            <a:off x="4663830" y="5928587"/>
            <a:ext cx="18946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were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queuing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EEE8673A-3FD2-46EB-B783-AC1B9CD8E93C}"/>
              </a:ext>
            </a:extLst>
          </p:cNvPr>
          <p:cNvSpPr txBox="1"/>
          <p:nvPr/>
        </p:nvSpPr>
        <p:spPr>
          <a:xfrm>
            <a:off x="8854686" y="5933183"/>
            <a:ext cx="1192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called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684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4FE50AE-8AD4-4BA8-8677-45E8ABF1F99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753DC06E-0BE8-4F5B-9277-2B4FAB80A81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42BD46F0-B33A-428E-B255-1A406C5D67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4C1A8947-4D26-4923-AC2D-DAE8148718E2}"/>
              </a:ext>
            </a:extLst>
          </p:cNvPr>
          <p:cNvSpPr txBox="1"/>
          <p:nvPr/>
        </p:nvSpPr>
        <p:spPr>
          <a:xfrm>
            <a:off x="578639" y="341763"/>
            <a:ext cx="5440421" cy="923330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b="1" dirty="0">
                <a:solidFill>
                  <a:srgbClr val="0070C0"/>
                </a:solidFill>
              </a:rPr>
              <a:t>Make </a:t>
            </a:r>
            <a:r>
              <a:rPr lang="hr-HR" b="1" dirty="0" err="1">
                <a:solidFill>
                  <a:srgbClr val="0070C0"/>
                </a:solidFill>
              </a:rPr>
              <a:t>questions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using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these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prompts</a:t>
            </a:r>
            <a:r>
              <a:rPr lang="hr-HR" b="1" dirty="0">
                <a:solidFill>
                  <a:srgbClr val="0070C0"/>
                </a:solidFill>
              </a:rPr>
              <a:t>. </a:t>
            </a:r>
          </a:p>
          <a:p>
            <a:endParaRPr lang="hr-HR" b="1" dirty="0">
              <a:solidFill>
                <a:srgbClr val="0070C0"/>
              </a:solidFill>
            </a:endParaRPr>
          </a:p>
          <a:p>
            <a:r>
              <a:rPr lang="hr-HR" dirty="0">
                <a:solidFill>
                  <a:srgbClr val="0070C0"/>
                </a:solidFill>
              </a:rPr>
              <a:t>Načinite pitanja koristeći ove dijelove rečenica. </a:t>
            </a: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3A95D1B7-9E51-41FF-A0D0-ECC9F2ED06D9}"/>
              </a:ext>
            </a:extLst>
          </p:cNvPr>
          <p:cNvSpPr txBox="1"/>
          <p:nvPr/>
        </p:nvSpPr>
        <p:spPr>
          <a:xfrm>
            <a:off x="578639" y="1453580"/>
            <a:ext cx="7557744" cy="2468368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000" dirty="0"/>
              <a:t>1 Who / wait / bus station / when / a man / appear out of nowhere? </a:t>
            </a:r>
            <a:endParaRPr lang="hr-HR" sz="2000" dirty="0"/>
          </a:p>
          <a:p>
            <a:pPr>
              <a:lnSpc>
                <a:spcPct val="200000"/>
              </a:lnSpc>
            </a:pPr>
            <a:r>
              <a:rPr lang="en-US" sz="2000" dirty="0"/>
              <a:t>2 What / he / wear? </a:t>
            </a:r>
            <a:endParaRPr lang="hr-HR" sz="2000" dirty="0"/>
          </a:p>
          <a:p>
            <a:pPr>
              <a:lnSpc>
                <a:spcPct val="200000"/>
              </a:lnSpc>
            </a:pPr>
            <a:r>
              <a:rPr lang="en-US" sz="2000" dirty="0"/>
              <a:t>3 What / Nikki / have with him? </a:t>
            </a:r>
            <a:endParaRPr lang="hr-HR" sz="2000" dirty="0"/>
          </a:p>
          <a:p>
            <a:pPr>
              <a:lnSpc>
                <a:spcPct val="200000"/>
              </a:lnSpc>
            </a:pPr>
            <a:r>
              <a:rPr lang="en-US" sz="2000" dirty="0"/>
              <a:t>4 Who / somebody / call / while / they/ fight? </a:t>
            </a:r>
            <a:endParaRPr lang="hr-HR" sz="2000" dirty="0"/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DDCE7213-77EE-4A8D-807E-8F4C76F2330C}"/>
              </a:ext>
            </a:extLst>
          </p:cNvPr>
          <p:cNvSpPr txBox="1"/>
          <p:nvPr/>
        </p:nvSpPr>
        <p:spPr>
          <a:xfrm>
            <a:off x="3719744" y="4128951"/>
            <a:ext cx="8313936" cy="2468368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000" dirty="0"/>
              <a:t>1 Who was waiting at the bus stop when a man appeared out of nowhere? </a:t>
            </a:r>
            <a:endParaRPr lang="hr-HR" sz="2000" dirty="0"/>
          </a:p>
          <a:p>
            <a:pPr>
              <a:lnSpc>
                <a:spcPct val="200000"/>
              </a:lnSpc>
            </a:pPr>
            <a:r>
              <a:rPr lang="en-US" sz="2000" dirty="0"/>
              <a:t>2 What was he wearing? </a:t>
            </a:r>
            <a:endParaRPr lang="hr-HR" sz="2000" dirty="0"/>
          </a:p>
          <a:p>
            <a:pPr>
              <a:lnSpc>
                <a:spcPct val="200000"/>
              </a:lnSpc>
            </a:pPr>
            <a:r>
              <a:rPr lang="en-US" sz="2000" dirty="0"/>
              <a:t>3 What did Nikki have with him? </a:t>
            </a:r>
            <a:endParaRPr lang="hr-HR" sz="2000" dirty="0"/>
          </a:p>
          <a:p>
            <a:pPr>
              <a:lnSpc>
                <a:spcPct val="200000"/>
              </a:lnSpc>
            </a:pPr>
            <a:r>
              <a:rPr lang="en-US" sz="2000" dirty="0"/>
              <a:t>4 Who did somebody call while they were fighting?</a:t>
            </a:r>
            <a:endParaRPr lang="hr-HR" sz="2000" dirty="0"/>
          </a:p>
        </p:txBody>
      </p:sp>
    </p:spTree>
    <p:extLst>
      <p:ext uri="{BB962C8B-B14F-4D97-AF65-F5344CB8AC3E}">
        <p14:creationId xmlns:p14="http://schemas.microsoft.com/office/powerpoint/2010/main" val="2503254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4FE50AE-8AD4-4BA8-8677-45E8ABF1F99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753DC06E-0BE8-4F5B-9277-2B4FAB80A81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42BD46F0-B33A-428E-B255-1A406C5D67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  <a:ln>
            <a:noFill/>
          </a:ln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0643B3B2-EB75-4D12-AE28-50D9E1DB36D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549" b="1373"/>
          <a:stretch/>
        </p:blipFill>
        <p:spPr>
          <a:xfrm>
            <a:off x="7569608" y="85088"/>
            <a:ext cx="4394447" cy="6474758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18183D7A-8FE0-44D5-A1F5-03EAC89F6C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8154" y="299511"/>
            <a:ext cx="5373886" cy="485775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1CAC364E-043F-4910-96F0-743988DBCBB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8154" y="902625"/>
            <a:ext cx="5707291" cy="2827075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AB11AF7F-99A3-40CB-8936-3B8845615FC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8154" y="3939107"/>
            <a:ext cx="3886200" cy="676275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04690910-52C3-4C74-A805-EF97A96F0B0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8154" y="5423047"/>
            <a:ext cx="5238750" cy="485775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DAC5B76E-11BF-41CD-B4DD-6B5A48847636}"/>
              </a:ext>
            </a:extLst>
          </p:cNvPr>
          <p:cNvSpPr txBox="1"/>
          <p:nvPr/>
        </p:nvSpPr>
        <p:spPr>
          <a:xfrm>
            <a:off x="334886" y="4693043"/>
            <a:ext cx="5440421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A sada napišite anegdotu. Možete pisati o: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neugodnom/zastrašujućem/smiješnom/neobičnom događaju. 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7946F7A4-95E2-438B-99F2-610E01E38882}"/>
              </a:ext>
            </a:extLst>
          </p:cNvPr>
          <p:cNvSpPr txBox="1"/>
          <p:nvPr/>
        </p:nvSpPr>
        <p:spPr>
          <a:xfrm>
            <a:off x="334886" y="6033522"/>
            <a:ext cx="5440421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Slijedite plan pisanja. Priča može biti utemeljena na vašem iskustvu ili ju možete izmisliti. Osmislite privlačan naslov. </a:t>
            </a:r>
          </a:p>
        </p:txBody>
      </p:sp>
    </p:spTree>
    <p:extLst>
      <p:ext uri="{BB962C8B-B14F-4D97-AF65-F5344CB8AC3E}">
        <p14:creationId xmlns:p14="http://schemas.microsoft.com/office/powerpoint/2010/main" val="3347950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440</Words>
  <Application>Microsoft Office PowerPoint</Application>
  <PresentationFormat>Široki zaslon</PresentationFormat>
  <Paragraphs>67</Paragraphs>
  <Slides>7</Slides>
  <Notes>0</Notes>
  <HiddenSlides>0</HiddenSlides>
  <MMClips>2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IVA Palčić Strčić</cp:lastModifiedBy>
  <cp:revision>6</cp:revision>
  <dcterms:created xsi:type="dcterms:W3CDTF">2021-10-03T15:02:17Z</dcterms:created>
  <dcterms:modified xsi:type="dcterms:W3CDTF">2021-10-10T18:56:04Z</dcterms:modified>
</cp:coreProperties>
</file>